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media/image9.png" ContentType="image/png"/>
  <Override PartName="/ppt/media/image2.jpeg" ContentType="image/jpeg"/>
  <Override PartName="/ppt/media/image8.png" ContentType="image/png"/>
  <Override PartName="/ppt/media/image3.jpeg" ContentType="image/jpeg"/>
  <Override PartName="/ppt/media/image4.jpeg" ContentType="image/jpeg"/>
  <Override PartName="/ppt/media/image5.jpeg" ContentType="image/jpeg"/>
  <Override PartName="/ppt/media/image7.png" ContentType="image/png"/>
  <Override PartName="/ppt/media/image6.jpeg" ContentType="image/jpeg"/>
  <Override PartName="/ppt/media/image10.jpeg" ContentType="image/jpeg"/>
  <Override PartName="/ppt/media/image11.jpeg" ContentType="image/jpe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0000"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0000"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0000"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0000"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0000"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0000"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cap="rnd"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r="5400000" dist="2556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cap="rnd"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algn="tl" blurRad="25400" dir="5400000" dist="25560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cap="rnd"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algn="tl" blurRad="12700" dir="4557825" dist="14843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r="5400000" dist="2556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 hidden="1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38550" dir="10800000" dist="38160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1014840" y="0"/>
            <a:ext cx="812880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r="5400000" dist="2556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6E967BF6-8B06-4232-810E-38895A04FC6A}" type="datetime">
              <a:rPr b="0" lang="ru-RU" sz="1200" spc="-1" strike="noStrike">
                <a:solidFill>
                  <a:srgbClr val="b5a989"/>
                </a:solidFill>
                <a:latin typeface="Gill Sans MT"/>
              </a:rPr>
              <a:t>23.12.22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fld id="{3A19BB0A-007F-42E9-807E-3B23D1B61C37}" type="slidenum">
              <a:rPr b="0" lang="ru-RU" sz="1200" spc="-1" strike="noStrike">
                <a:solidFill>
                  <a:srgbClr val="b5a989"/>
                </a:solidFill>
                <a:latin typeface="Gill Sans MT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9" name="CustomShape 10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38550" dir="10800000" dist="38160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PlaceHolder 1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Gill Sans MT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Gill Sans MT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Gill Sans MT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Gill Sans M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Gill Sans MT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Gill Sans M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Gill Sans MT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Gill Sans M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Gill Sans MT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Gill Sans M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Gill Sans MT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Gill Sans M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Gill Sans MT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1182960" y="928800"/>
            <a:ext cx="7791840" cy="155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Gill Sans MT"/>
              </a:rPr>
              <a:t> </a:t>
            </a:r>
            <a:r>
              <a:rPr b="0" lang="ru-RU" sz="4800" spc="-1" strike="noStrike">
                <a:solidFill>
                  <a:srgbClr val="c0654c"/>
                </a:solidFill>
                <a:latin typeface="Constantia"/>
              </a:rPr>
              <a:t>Правила </a:t>
            </a:r>
            <a:endParaRPr b="0" lang="ru-RU" sz="4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800" spc="-1" strike="noStrike">
                <a:solidFill>
                  <a:srgbClr val="c0654c"/>
                </a:solidFill>
                <a:latin typeface="Constantia"/>
              </a:rPr>
              <a:t>"Публичного выступления"</a:t>
            </a:r>
            <a:endParaRPr b="0" lang="ru-RU" sz="4800" spc="-1" strike="noStrike">
              <a:latin typeface="Arial"/>
            </a:endParaRPr>
          </a:p>
        </p:txBody>
      </p:sp>
      <p:pic>
        <p:nvPicPr>
          <p:cNvPr id="49" name="Picture 2" descr="http://navodah.info/wp-content/uploads/2016/09/spoken_sunday_debates.jpg"/>
          <p:cNvPicPr/>
          <p:nvPr/>
        </p:nvPicPr>
        <p:blipFill>
          <a:blip r:embed="rId1"/>
          <a:stretch/>
        </p:blipFill>
        <p:spPr>
          <a:xfrm>
            <a:off x="1857240" y="2500200"/>
            <a:ext cx="6429240" cy="4000320"/>
          </a:xfrm>
          <a:prstGeom prst="rect">
            <a:avLst/>
          </a:prstGeom>
          <a:ln>
            <a:noFill/>
          </a:ln>
        </p:spPr>
      </p:pic>
      <p:sp>
        <p:nvSpPr>
          <p:cNvPr id="50" name="TextShape 2"/>
          <p:cNvSpPr txBox="1"/>
          <p:nvPr/>
        </p:nvSpPr>
        <p:spPr>
          <a:xfrm>
            <a:off x="6048000" y="3274560"/>
            <a:ext cx="3960000" cy="685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ru-RU" sz="1400" spc="-1" strike="noStrike">
                <a:latin typeface="Arial"/>
              </a:rPr>
              <a:t>Куриленко Н.Н. доцент кафедры </a:t>
            </a:r>
            <a:br/>
            <a:r>
              <a:rPr b="0" lang="ru-RU" sz="1400" spc="-1" strike="noStrike">
                <a:latin typeface="Arial"/>
              </a:rPr>
              <a:t>режиссуры театрализованных представлений и праздников ТГИК</a:t>
            </a: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1071360" y="285840"/>
            <a:ext cx="8072280" cy="374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4800" spc="-1" strike="noStrike">
                <a:solidFill>
                  <a:srgbClr val="c0654c"/>
                </a:solidFill>
                <a:latin typeface="Constantia"/>
              </a:rPr>
              <a:t>"Весь секрет успеха публичного выступления</a:t>
            </a:r>
            <a:endParaRPr b="0" lang="ru-RU" sz="4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800" spc="-1" strike="noStrike">
                <a:solidFill>
                  <a:srgbClr val="c0654c"/>
                </a:solidFill>
                <a:latin typeface="Constantia"/>
              </a:rPr>
              <a:t> </a:t>
            </a:r>
            <a:r>
              <a:rPr b="0" lang="ru-RU" sz="4800" spc="-1" strike="noStrike">
                <a:solidFill>
                  <a:srgbClr val="c0654c"/>
                </a:solidFill>
                <a:latin typeface="Constantia"/>
              </a:rPr>
              <a:t>состоит в том,</a:t>
            </a:r>
            <a:endParaRPr b="0" lang="ru-RU" sz="4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800" spc="-1" strike="noStrike">
                <a:solidFill>
                  <a:srgbClr val="c0654c"/>
                </a:solidFill>
                <a:latin typeface="Constantia"/>
              </a:rPr>
              <a:t> </a:t>
            </a:r>
            <a:r>
              <a:rPr b="0" lang="ru-RU" sz="4800" spc="-1" strike="noStrike">
                <a:solidFill>
                  <a:srgbClr val="c0654c"/>
                </a:solidFill>
                <a:latin typeface="Constantia"/>
              </a:rPr>
              <a:t>чтобы говорить с людьми,</a:t>
            </a:r>
            <a:endParaRPr b="0" lang="ru-RU" sz="4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800" spc="-1" strike="noStrike">
                <a:solidFill>
                  <a:srgbClr val="c0654c"/>
                </a:solidFill>
                <a:latin typeface="Constantia"/>
              </a:rPr>
              <a:t> </a:t>
            </a:r>
            <a:r>
              <a:rPr b="0" lang="ru-RU" sz="4800" spc="-1" strike="noStrike">
                <a:solidFill>
                  <a:srgbClr val="c0654c"/>
                </a:solidFill>
                <a:latin typeface="Constantia"/>
              </a:rPr>
              <a:t>а не выступать перед ними"</a:t>
            </a:r>
            <a:endParaRPr b="0" lang="ru-RU" sz="4800" spc="-1" strike="noStrike">
              <a:latin typeface="Arial"/>
            </a:endParaRPr>
          </a:p>
        </p:txBody>
      </p:sp>
      <p:pic>
        <p:nvPicPr>
          <p:cNvPr id="68" name="Picture 2" descr="https://ak8.picdn.net/shutterstock/videos/5317538/thumb/1.jpg"/>
          <p:cNvPicPr/>
          <p:nvPr/>
        </p:nvPicPr>
        <p:blipFill>
          <a:blip r:embed="rId1"/>
          <a:stretch/>
        </p:blipFill>
        <p:spPr>
          <a:xfrm>
            <a:off x="1857240" y="4041720"/>
            <a:ext cx="6643440" cy="2815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1214280" y="500040"/>
            <a:ext cx="7643520" cy="22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c0654c"/>
                </a:solidFill>
                <a:latin typeface="Constantia"/>
              </a:rPr>
              <a:t>Правило 1 </a:t>
            </a:r>
            <a:endParaRPr b="0" lang="ru-RU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c0654c"/>
                </a:solidFill>
                <a:latin typeface="Constantia"/>
              </a:rPr>
              <a:t>"Тебя должно быть</a:t>
            </a:r>
            <a:endParaRPr b="0" lang="ru-RU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c0654c"/>
                </a:solidFill>
                <a:latin typeface="Constantia"/>
              </a:rPr>
              <a:t> </a:t>
            </a:r>
            <a:r>
              <a:rPr b="0" lang="ru-RU" sz="4400" spc="-1" strike="noStrike">
                <a:solidFill>
                  <a:srgbClr val="c0654c"/>
                </a:solidFill>
                <a:latin typeface="Constantia"/>
              </a:rPr>
              <a:t>хорошо видно и слышно"</a:t>
            </a:r>
            <a:endParaRPr b="0" lang="ru-RU" sz="4400" spc="-1" strike="noStrike">
              <a:latin typeface="Arial"/>
            </a:endParaRPr>
          </a:p>
        </p:txBody>
      </p:sp>
      <p:pic>
        <p:nvPicPr>
          <p:cNvPr id="52" name="Picture 2" descr="https://images.gawker.com/18k1tcz99nqv2jpg/c_scale,fl_progressive,q_80,w_800.jpg"/>
          <p:cNvPicPr/>
          <p:nvPr/>
        </p:nvPicPr>
        <p:blipFill>
          <a:blip r:embed="rId1"/>
          <a:stretch/>
        </p:blipFill>
        <p:spPr>
          <a:xfrm>
            <a:off x="2214720" y="3420000"/>
            <a:ext cx="5786280" cy="3254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571320" y="785880"/>
            <a:ext cx="8572320" cy="237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c0654c"/>
                </a:solidFill>
                <a:latin typeface="Constantia"/>
              </a:rPr>
              <a:t>Правило 2 </a:t>
            </a:r>
            <a:endParaRPr b="0" lang="ru-RU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800" spc="-1" strike="noStrike">
                <a:solidFill>
                  <a:srgbClr val="c0654c"/>
                </a:solidFill>
                <a:latin typeface="Constantia"/>
              </a:rPr>
              <a:t>"Твой голос - твой инструмент"</a:t>
            </a:r>
            <a:endParaRPr b="0" lang="ru-RU" sz="4800" spc="-1" strike="noStrike">
              <a:latin typeface="Arial"/>
            </a:endParaRPr>
          </a:p>
        </p:txBody>
      </p:sp>
      <p:pic>
        <p:nvPicPr>
          <p:cNvPr id="54" name="Picture 2" descr="https://i.pinimg.com/736x/b6/1b/07/b61b07040ab110c6e71931369c46b720--vector-graphics-profiles.jpg"/>
          <p:cNvPicPr/>
          <p:nvPr/>
        </p:nvPicPr>
        <p:blipFill>
          <a:blip r:embed="rId1"/>
          <a:stretch/>
        </p:blipFill>
        <p:spPr>
          <a:xfrm>
            <a:off x="2500200" y="3286080"/>
            <a:ext cx="4771800" cy="3352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1500120" y="714240"/>
            <a:ext cx="7143480" cy="204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4800" spc="-1" strike="noStrike">
                <a:solidFill>
                  <a:srgbClr val="c0654c"/>
                </a:solidFill>
                <a:latin typeface="Constantia"/>
              </a:rPr>
              <a:t>Правило 3</a:t>
            </a:r>
            <a:endParaRPr b="0" lang="ru-RU" sz="4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000" spc="-1" strike="noStrike">
                <a:solidFill>
                  <a:srgbClr val="c0654c"/>
                </a:solidFill>
                <a:latin typeface="Constantia"/>
              </a:rPr>
              <a:t> </a:t>
            </a:r>
            <a:r>
              <a:rPr b="0" lang="ru-RU" sz="4000" spc="-1" strike="noStrike">
                <a:solidFill>
                  <a:srgbClr val="c0654c"/>
                </a:solidFill>
                <a:latin typeface="Constantia"/>
              </a:rPr>
              <a:t>"Делай речевую и </a:t>
            </a:r>
            <a:endParaRPr b="0" lang="ru-RU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000" spc="-1" strike="noStrike">
                <a:solidFill>
                  <a:srgbClr val="c0654c"/>
                </a:solidFill>
                <a:latin typeface="Constantia"/>
              </a:rPr>
              <a:t>артикуляционную разминку"</a:t>
            </a:r>
            <a:endParaRPr b="0" lang="ru-RU" sz="4000" spc="-1" strike="noStrike">
              <a:latin typeface="Arial"/>
            </a:endParaRPr>
          </a:p>
        </p:txBody>
      </p:sp>
      <p:pic>
        <p:nvPicPr>
          <p:cNvPr id="56" name="Picture 2" descr="http://www.neuerweg.ro/wp-content/uploads/2017/09/megaphon.jpg"/>
          <p:cNvPicPr/>
          <p:nvPr/>
        </p:nvPicPr>
        <p:blipFill>
          <a:blip r:embed="rId1"/>
          <a:stretch/>
        </p:blipFill>
        <p:spPr>
          <a:xfrm>
            <a:off x="1785960" y="3071880"/>
            <a:ext cx="6286320" cy="3533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928800" y="714240"/>
            <a:ext cx="8214840" cy="228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4800" spc="-1" strike="noStrike">
                <a:solidFill>
                  <a:srgbClr val="c0654c"/>
                </a:solidFill>
                <a:latin typeface="Constantia"/>
              </a:rPr>
              <a:t>Правило 4 </a:t>
            </a:r>
            <a:endParaRPr b="0" lang="ru-RU" sz="4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800" spc="-1" strike="noStrike">
                <a:solidFill>
                  <a:srgbClr val="c0654c"/>
                </a:solidFill>
                <a:latin typeface="Constantia"/>
              </a:rPr>
              <a:t>"Держи во внимании всех, </a:t>
            </a:r>
            <a:endParaRPr b="0" lang="ru-RU" sz="4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800" spc="-1" strike="noStrike">
                <a:solidFill>
                  <a:srgbClr val="c0654c"/>
                </a:solidFill>
                <a:latin typeface="Constantia"/>
              </a:rPr>
              <a:t>для кого ты говоришь"</a:t>
            </a:r>
            <a:endParaRPr b="0" lang="ru-RU" sz="4800" spc="-1" strike="noStrike">
              <a:latin typeface="Arial"/>
            </a:endParaRPr>
          </a:p>
        </p:txBody>
      </p:sp>
      <p:pic>
        <p:nvPicPr>
          <p:cNvPr id="58" name="Picture 2" descr="http://nextstagespeaking.com/wp-content/uploads/2018/03/speaker-in-front-of-lecturen-audience-illistration.jpg"/>
          <p:cNvPicPr/>
          <p:nvPr/>
        </p:nvPicPr>
        <p:blipFill>
          <a:blip r:embed="rId1"/>
          <a:stretch/>
        </p:blipFill>
        <p:spPr>
          <a:xfrm>
            <a:off x="2143080" y="3000240"/>
            <a:ext cx="5714640" cy="3593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1643040" y="785880"/>
            <a:ext cx="6555240" cy="197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c0654c"/>
                </a:solidFill>
                <a:latin typeface="Constantia"/>
              </a:rPr>
              <a:t>Правило 5</a:t>
            </a:r>
            <a:endParaRPr b="0" lang="ru-RU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000" spc="-1" strike="noStrike">
                <a:solidFill>
                  <a:srgbClr val="c0654c"/>
                </a:solidFill>
                <a:latin typeface="Constantia"/>
              </a:rPr>
              <a:t> </a:t>
            </a:r>
            <a:r>
              <a:rPr b="0" lang="ru-RU" sz="4000" spc="-1" strike="noStrike">
                <a:solidFill>
                  <a:srgbClr val="c0654c"/>
                </a:solidFill>
                <a:latin typeface="Constantia"/>
              </a:rPr>
              <a:t>"Следи за своей</a:t>
            </a:r>
            <a:endParaRPr b="0" lang="ru-RU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000" spc="-1" strike="noStrike">
                <a:solidFill>
                  <a:srgbClr val="c0654c"/>
                </a:solidFill>
                <a:latin typeface="Constantia"/>
              </a:rPr>
              <a:t> </a:t>
            </a:r>
            <a:r>
              <a:rPr b="0" lang="ru-RU" sz="4000" spc="-1" strike="noStrike">
                <a:solidFill>
                  <a:srgbClr val="c0654c"/>
                </a:solidFill>
                <a:latin typeface="Constantia"/>
              </a:rPr>
              <a:t>жестикуляцией"</a:t>
            </a:r>
            <a:endParaRPr b="0" lang="ru-RU" sz="4000" spc="-1" strike="noStrike">
              <a:latin typeface="Arial"/>
            </a:endParaRPr>
          </a:p>
        </p:txBody>
      </p:sp>
      <p:pic>
        <p:nvPicPr>
          <p:cNvPr id="60" name="Picture 2" descr="http://www.nrioftheyear.com/wp-content/uploads/2016/01/Politicians.png"/>
          <p:cNvPicPr/>
          <p:nvPr/>
        </p:nvPicPr>
        <p:blipFill>
          <a:blip r:embed="rId1"/>
          <a:stretch/>
        </p:blipFill>
        <p:spPr>
          <a:xfrm>
            <a:off x="2143080" y="3357720"/>
            <a:ext cx="5695560" cy="2723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1643040" y="928800"/>
            <a:ext cx="6571800" cy="237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c0654c"/>
                </a:solidFill>
                <a:latin typeface="Constantia"/>
              </a:rPr>
              <a:t>Правило 6</a:t>
            </a:r>
            <a:endParaRPr b="0" lang="ru-RU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800" spc="-1" strike="noStrike">
                <a:solidFill>
                  <a:srgbClr val="c0654c"/>
                </a:solidFill>
                <a:latin typeface="Constantia"/>
              </a:rPr>
              <a:t> </a:t>
            </a:r>
            <a:r>
              <a:rPr b="0" lang="ru-RU" sz="4800" spc="-1" strike="noStrike">
                <a:solidFill>
                  <a:srgbClr val="c0654c"/>
                </a:solidFill>
                <a:latin typeface="Constantia"/>
              </a:rPr>
              <a:t>"Говори кратко, </a:t>
            </a:r>
            <a:endParaRPr b="0" lang="ru-RU" sz="4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800" spc="-1" strike="noStrike">
                <a:solidFill>
                  <a:srgbClr val="c0654c"/>
                </a:solidFill>
                <a:latin typeface="Constantia"/>
              </a:rPr>
              <a:t>лаконично, по делу"</a:t>
            </a:r>
            <a:endParaRPr b="0" lang="ru-RU" sz="4800" spc="-1" strike="noStrike">
              <a:latin typeface="Arial"/>
            </a:endParaRPr>
          </a:p>
        </p:txBody>
      </p:sp>
      <p:pic>
        <p:nvPicPr>
          <p:cNvPr id="62" name="Picture 2" descr="https://avatars.mds.yandex.net/get-pdb/1365671/5a93c2d2-3fa8-4af3-b38c-c7b4476e32db/s1200?webp=false"/>
          <p:cNvPicPr/>
          <p:nvPr/>
        </p:nvPicPr>
        <p:blipFill>
          <a:blip r:embed="rId1"/>
          <a:stretch/>
        </p:blipFill>
        <p:spPr>
          <a:xfrm>
            <a:off x="1928880" y="3214800"/>
            <a:ext cx="6190920" cy="3250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2214720" y="571320"/>
            <a:ext cx="5357520" cy="164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c0654c"/>
                </a:solidFill>
                <a:latin typeface="Constantia"/>
              </a:rPr>
              <a:t>Правило 7  </a:t>
            </a:r>
            <a:endParaRPr b="0" lang="ru-RU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800" spc="-1" strike="noStrike">
                <a:solidFill>
                  <a:srgbClr val="c0654c"/>
                </a:solidFill>
                <a:latin typeface="Constantia"/>
              </a:rPr>
              <a:t>"Умей удивить"</a:t>
            </a:r>
            <a:endParaRPr b="0" lang="ru-RU" sz="4800" spc="-1" strike="noStrike">
              <a:latin typeface="Arial"/>
            </a:endParaRPr>
          </a:p>
        </p:txBody>
      </p:sp>
      <p:pic>
        <p:nvPicPr>
          <p:cNvPr id="64" name="Picture 2" descr="http://cdn.onlinewebfonts.com/svg/download_561116.png"/>
          <p:cNvPicPr/>
          <p:nvPr/>
        </p:nvPicPr>
        <p:blipFill>
          <a:blip r:embed="rId1"/>
          <a:stretch/>
        </p:blipFill>
        <p:spPr>
          <a:xfrm>
            <a:off x="3214800" y="2357280"/>
            <a:ext cx="4071600" cy="4253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1785960" y="1428840"/>
            <a:ext cx="6500520" cy="158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c0654c"/>
                </a:solidFill>
                <a:latin typeface="Constantia"/>
              </a:rPr>
              <a:t>Правило 8</a:t>
            </a:r>
            <a:endParaRPr b="0" lang="ru-RU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c0654c"/>
                </a:solidFill>
                <a:latin typeface="Constantia"/>
              </a:rPr>
              <a:t> </a:t>
            </a:r>
            <a:r>
              <a:rPr b="0" lang="ru-RU" sz="4400" spc="-1" strike="noStrike">
                <a:solidFill>
                  <a:srgbClr val="c0654c"/>
                </a:solidFill>
                <a:latin typeface="Constantia"/>
              </a:rPr>
              <a:t>"Встречают по одёжке"</a:t>
            </a:r>
            <a:endParaRPr b="0" lang="ru-RU" sz="4400" spc="-1" strike="noStrike">
              <a:latin typeface="Arial"/>
            </a:endParaRPr>
          </a:p>
        </p:txBody>
      </p:sp>
      <p:pic>
        <p:nvPicPr>
          <p:cNvPr id="66" name="Picture 2" descr="https://ak6.picdn.net/shutterstock/videos/1950016/thumb/1.jpg"/>
          <p:cNvPicPr/>
          <p:nvPr/>
        </p:nvPicPr>
        <p:blipFill>
          <a:blip r:embed="rId1"/>
          <a:stretch/>
        </p:blipFill>
        <p:spPr>
          <a:xfrm>
            <a:off x="2286000" y="3143160"/>
            <a:ext cx="6186240" cy="3485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</TotalTime>
  <Application>LibreOffice/6.4.0.3$Windows_x86 LibreOffice_project/b0a288ab3d2d4774cb44b62f04d5d28733ac6df8</Application>
  <Words>104</Words>
  <Paragraphs>27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2019-04-22T12:21:56Z</dcterms:created>
  <dc:creator>рбт</dc:creator>
  <dc:description/>
  <dc:language>ru-RU</dc:language>
  <cp:lastModifiedBy/>
  <dcterms:modified xsi:type="dcterms:W3CDTF">2022-12-23T11:33:51Z</dcterms:modified>
  <cp:revision>5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10</vt:i4>
  </property>
</Properties>
</file>